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27"/>
  </p:notesMasterIdLst>
  <p:handoutMasterIdLst>
    <p:handoutMasterId r:id="rId28"/>
  </p:handoutMasterIdLst>
  <p:sldIdLst>
    <p:sldId id="293" r:id="rId3"/>
    <p:sldId id="259" r:id="rId4"/>
    <p:sldId id="294" r:id="rId5"/>
    <p:sldId id="321" r:id="rId6"/>
    <p:sldId id="345" r:id="rId7"/>
    <p:sldId id="329" r:id="rId8"/>
    <p:sldId id="327" r:id="rId9"/>
    <p:sldId id="333" r:id="rId10"/>
    <p:sldId id="346" r:id="rId11"/>
    <p:sldId id="332" r:id="rId12"/>
    <p:sldId id="334" r:id="rId13"/>
    <p:sldId id="338" r:id="rId14"/>
    <p:sldId id="337" r:id="rId15"/>
    <p:sldId id="326" r:id="rId16"/>
    <p:sldId id="339" r:id="rId17"/>
    <p:sldId id="330" r:id="rId18"/>
    <p:sldId id="324" r:id="rId19"/>
    <p:sldId id="351" r:id="rId20"/>
    <p:sldId id="349" r:id="rId21"/>
    <p:sldId id="350" r:id="rId22"/>
    <p:sldId id="325" r:id="rId23"/>
    <p:sldId id="344" r:id="rId24"/>
    <p:sldId id="347" r:id="rId25"/>
    <p:sldId id="297" r:id="rId2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HY그래픽M" panose="02030600000101010101" pitchFamily="18" charset="-127"/>
      <p:regular r:id="rId31"/>
    </p:embeddedFont>
    <p:embeddedFont>
      <p:font typeface="HY크리스탈M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양재샤넬체M" panose="02020603020101020101" charset="-127"/>
      <p:regular r:id="rId35"/>
    </p:embeddedFont>
    <p:embeddedFont>
      <p:font typeface="HY목각파임B" panose="02030600000101010101" pitchFamily="18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ack" panose="020B0604020202020204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6F"/>
    <a:srgbClr val="FD8A22"/>
    <a:srgbClr val="F18A3E"/>
    <a:srgbClr val="0B191F"/>
    <a:srgbClr val="F9AC6A"/>
    <a:srgbClr val="D8453E"/>
    <a:srgbClr val="3B2815"/>
    <a:srgbClr val="E66D56"/>
    <a:srgbClr val="272729"/>
    <a:srgbClr val="E26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103" d="100"/>
          <a:sy n="103" d="100"/>
        </p:scale>
        <p:origin x="3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9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불랑율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92-4FB3-9895-E8F10D66B7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92-4FB3-9895-E8F10D66B7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양품</c:v>
                </c:pt>
                <c:pt idx="1">
                  <c:v>불량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489</c:v>
                </c:pt>
                <c:pt idx="1">
                  <c:v>231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692-4FB3-9895-E8F10D66B7B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altLang="en-US" dirty="0"/>
              <a:t>예상 매출액 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solidFill>
                <a:srgbClr val="FD8A22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8월</c:v>
                </c:pt>
                <c:pt idx="1">
                  <c:v>9월</c:v>
                </c:pt>
                <c:pt idx="2">
                  <c:v>10월</c:v>
                </c:pt>
                <c:pt idx="3">
                  <c:v>11월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45</c:v>
                </c:pt>
                <c:pt idx="2">
                  <c:v>55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E5-4042-99BE-EA65FF4B6A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0842448"/>
        <c:axId val="1400834832"/>
      </c:areaChart>
      <c:catAx>
        <c:axId val="140084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0834832"/>
        <c:crosses val="autoZero"/>
        <c:auto val="1"/>
        <c:lblAlgn val="ctr"/>
        <c:lblOffset val="100"/>
        <c:noMultiLvlLbl val="0"/>
      </c:catAx>
      <c:valAx>
        <c:axId val="140083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0842448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20031" y="1844824"/>
            <a:ext cx="5184576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35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6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76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44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5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53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38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40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8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8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8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8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4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1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1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4" y="2557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B191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51" y="2785121"/>
            <a:ext cx="5289703" cy="128775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354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6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5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7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8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8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8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354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884" indent="-342884" algn="l" defTabSz="914354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13" indent="-285736" algn="l" defTabSz="914354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2943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121" indent="-228588" algn="l" defTabSz="914354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297" indent="-228588" algn="l" defTabSz="914354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474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86C3-F4E1-4063-ADD9-482267A71D88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179F7-33BF-4FB8-91E3-DE4767B31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n.co.kr/news/view/617639" TargetMode="External"/><Relationship Id="rId2" Type="http://schemas.openxmlformats.org/officeDocument/2006/relationships/hyperlink" Target="http://www.hankyung.com/news/article/2009032237901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kbsm.net/news/view.php?idx=2689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6600" b="1" spc="-300" dirty="0">
                <a:latin typeface="양재샤넬체M" panose="02020603020101020101" pitchFamily="18" charset="-127"/>
                <a:ea typeface="양재샤넬체M" panose="02020603020101020101" pitchFamily="18" charset="-127"/>
              </a:rPr>
              <a:t>“</a:t>
            </a:r>
            <a:r>
              <a:rPr lang="en-US" altLang="ko-KR" sz="6600" b="1" spc="-300" dirty="0" err="1">
                <a:latin typeface="양재샤넬체M" panose="02020603020101020101" pitchFamily="18" charset="-127"/>
                <a:ea typeface="양재샤넬체M" panose="02020603020101020101" pitchFamily="18" charset="-127"/>
              </a:rPr>
              <a:t>Tfam</a:t>
            </a:r>
            <a:r>
              <a:rPr lang="en-US" altLang="ko-KR" sz="6600" b="1" spc="-300" dirty="0">
                <a:latin typeface="양재샤넬체M" panose="02020603020101020101" pitchFamily="18" charset="-127"/>
                <a:ea typeface="양재샤넬체M" panose="02020603020101020101" pitchFamily="18" charset="-127"/>
              </a:rPr>
              <a:t> 5”</a:t>
            </a:r>
            <a:endParaRPr lang="ko-KR" altLang="en-US" sz="6600" b="1" spc="-300" dirty="0">
              <a:latin typeface="양재샤넬체M" panose="02020603020101020101" pitchFamily="18" charset="-127"/>
              <a:ea typeface="양재샤넬체M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378904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철강데이터를 활용한 </a:t>
            </a:r>
            <a:endParaRPr lang="en-US" altLang="ko-KR" sz="2400" b="1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불량률의 원인 분석 및 해결방안 모색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 불량률의 탐색적 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29EF9DF-8FCD-0339-E8AB-CFF2E8C0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13" y="4156399"/>
            <a:ext cx="3672408" cy="2676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22D586A-5AC6-0357-D65A-6B9F9082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13" y="1520989"/>
            <a:ext cx="3595018" cy="27122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2515" y="70035"/>
            <a:ext cx="660764" cy="720080"/>
            <a:chOff x="122515" y="70035"/>
            <a:chExt cx="660764" cy="720080"/>
          </a:xfrm>
        </p:grpSpPr>
        <p:sp>
          <p:nvSpPr>
            <p:cNvPr id="7" name="타원 6"/>
            <p:cNvSpPr/>
            <p:nvPr/>
          </p:nvSpPr>
          <p:spPr>
            <a:xfrm>
              <a:off x="122515" y="70035"/>
              <a:ext cx="660764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44018" y="13164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41" y="4181475"/>
            <a:ext cx="3635896" cy="2676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0068F9D-EBF4-267A-753D-BDAE46A5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41" y="1597806"/>
            <a:ext cx="3635896" cy="255859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5664" y="1394211"/>
            <a:ext cx="2884000" cy="130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515" y="936026"/>
            <a:ext cx="2505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그래픽M" panose="02030600000101010101" pitchFamily="18" charset="-127"/>
                <a:ea typeface="HY그래픽M" panose="02030600000101010101" pitchFamily="18" charset="-127"/>
              </a:rPr>
              <a:t>EDA</a:t>
            </a:r>
            <a:endParaRPr lang="ko-KR" altLang="en-US" sz="2800" b="1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7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불량률의 탐색적 데이터 분석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6" y="1124744"/>
            <a:ext cx="3657600" cy="2628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124744"/>
            <a:ext cx="3609975" cy="2505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597" y="3833853"/>
            <a:ext cx="3752850" cy="28098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140FB6E-7BC5-0055-9F05-283A34808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8" y="1268760"/>
            <a:ext cx="3761558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불량률의 탐색적 데이터 분석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2D0DDED7-8580-0422-8E2D-F0BDA9A82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47814"/>
              </p:ext>
            </p:extLst>
          </p:nvPr>
        </p:nvGraphicFramePr>
        <p:xfrm>
          <a:off x="485820" y="1718474"/>
          <a:ext cx="78488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74">
                  <a:extLst>
                    <a:ext uri="{9D8B030D-6E8A-4147-A177-3AD203B41FA5}">
                      <a16:colId xmlns="" xmlns:a16="http://schemas.microsoft.com/office/drawing/2014/main" val="2009285964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2562744177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1047174322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2075381403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2414098214"/>
                    </a:ext>
                  </a:extLst>
                </a:gridCol>
              </a:tblGrid>
              <a:tr h="3154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 err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</a:t>
                      </a:r>
                      <a:r>
                        <a:rPr lang="ko-KR" altLang="en-US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 온도</a:t>
                      </a:r>
                    </a:p>
                  </a:txBody>
                  <a:tcPr>
                    <a:solidFill>
                      <a:srgbClr val="FFBB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BB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 err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</a:t>
                      </a:r>
                      <a:r>
                        <a:rPr lang="ko-KR" altLang="en-US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 온도</a:t>
                      </a:r>
                    </a:p>
                  </a:txBody>
                  <a:tcPr>
                    <a:solidFill>
                      <a:srgbClr val="FFBB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BB6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6084854"/>
                  </a:ext>
                </a:extLst>
              </a:tr>
              <a:tr h="315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 온도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-0.114395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0.772907</a:t>
                      </a:r>
                      <a:endParaRPr lang="ko-KR" altLang="en-US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-0.222141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17092885"/>
                  </a:ext>
                </a:extLst>
              </a:tr>
              <a:tr h="315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-0.114395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-0.203401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0.177922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5644218"/>
                  </a:ext>
                </a:extLst>
              </a:tr>
              <a:tr h="315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 온도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0.772907</a:t>
                      </a:r>
                      <a:endParaRPr lang="ko-KR" altLang="en-US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-0.203401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-0.45065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6373936"/>
                  </a:ext>
                </a:extLst>
              </a:tr>
              <a:tr h="315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-0.222141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0.177922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-0.450652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948374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0DECFE46-1CE9-43C3-AD6A-449F7AD47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56146"/>
              </p:ext>
            </p:extLst>
          </p:nvPr>
        </p:nvGraphicFramePr>
        <p:xfrm>
          <a:off x="480859" y="4365104"/>
          <a:ext cx="784887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774">
                  <a:extLst>
                    <a:ext uri="{9D8B030D-6E8A-4147-A177-3AD203B41FA5}">
                      <a16:colId xmlns="" xmlns:a16="http://schemas.microsoft.com/office/drawing/2014/main" val="2009285964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2562744177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1047174322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2075381403"/>
                    </a:ext>
                  </a:extLst>
                </a:gridCol>
                <a:gridCol w="1569774">
                  <a:extLst>
                    <a:ext uri="{9D8B030D-6E8A-4147-A177-3AD203B41FA5}">
                      <a16:colId xmlns="" xmlns:a16="http://schemas.microsoft.com/office/drawing/2014/main" val="2414098214"/>
                    </a:ext>
                  </a:extLst>
                </a:gridCol>
              </a:tblGrid>
              <a:tr h="34563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 err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</a:t>
                      </a:r>
                      <a:r>
                        <a:rPr lang="ko-KR" altLang="en-US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 온도</a:t>
                      </a:r>
                    </a:p>
                  </a:txBody>
                  <a:tcPr>
                    <a:solidFill>
                      <a:srgbClr val="FFBB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BB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 dirty="0" err="1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</a:t>
                      </a:r>
                      <a:r>
                        <a:rPr lang="ko-KR" altLang="en-US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 온도</a:t>
                      </a:r>
                    </a:p>
                  </a:txBody>
                  <a:tcPr>
                    <a:solidFill>
                      <a:srgbClr val="FFBB6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BB6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6084854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 온도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-0.086377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0.792320</a:t>
                      </a:r>
                      <a:endParaRPr lang="ko-KR" altLang="en-US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-0.191196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17092885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가열대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-0.086377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-0.175901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0.237392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5644218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 온도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0.792320</a:t>
                      </a:r>
                      <a:endParaRPr lang="ko-KR" altLang="en-US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-0.175901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-0.523054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6373936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cap="none" spc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균열대 시간</a:t>
                      </a:r>
                      <a:endParaRPr lang="ko-KR" alt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-0.191196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0.237392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-0.523054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9483740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707904" y="3645024"/>
            <a:ext cx="1245439" cy="644309"/>
            <a:chOff x="3851920" y="3450641"/>
            <a:chExt cx="1245439" cy="763488"/>
          </a:xfrm>
        </p:grpSpPr>
        <p:sp>
          <p:nvSpPr>
            <p:cNvPr id="5" name="화살표: 아래쪽 4">
              <a:extLst>
                <a:ext uri="{FF2B5EF4-FFF2-40B4-BE49-F238E27FC236}">
                  <a16:creationId xmlns="" xmlns:a16="http://schemas.microsoft.com/office/drawing/2014/main" id="{1434C008-1931-49D5-062B-DEDE08E113F1}"/>
                </a:ext>
              </a:extLst>
            </p:cNvPr>
            <p:cNvSpPr/>
            <p:nvPr/>
          </p:nvSpPr>
          <p:spPr>
            <a:xfrm>
              <a:off x="3851920" y="3450641"/>
              <a:ext cx="1245439" cy="763488"/>
            </a:xfrm>
            <a:prstGeom prst="downArrow">
              <a:avLst>
                <a:gd name="adj1" fmla="val 72408"/>
                <a:gd name="adj2" fmla="val 31321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내용 개체 틀 5">
              <a:extLst>
                <a:ext uri="{FF2B5EF4-FFF2-40B4-BE49-F238E27FC236}">
                  <a16:creationId xmlns="" xmlns:a16="http://schemas.microsoft.com/office/drawing/2014/main" id="{64DE8B55-96D4-F70C-442F-E20EB150188F}"/>
                </a:ext>
              </a:extLst>
            </p:cNvPr>
            <p:cNvSpPr txBox="1">
              <a:spLocks/>
            </p:cNvSpPr>
            <p:nvPr/>
          </p:nvSpPr>
          <p:spPr>
            <a:xfrm>
              <a:off x="4139952" y="3501007"/>
              <a:ext cx="648072" cy="5469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1600" i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1600" i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1600" i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1600" i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ko-KR" altLang="en-US" sz="1600" i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맑은 고딕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궁서" panose="02030600000101010101" pitchFamily="18" charset="-127"/>
                  <a:ea typeface="궁서" panose="02030600000101010101" pitchFamily="18" charset="-127"/>
                </a:rPr>
                <a:t>C0</a:t>
              </a:r>
              <a:endPara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55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불량률의 탐색적 데이터 분석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988840"/>
            <a:ext cx="5687516" cy="40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4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불량률의 탐색적 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362ABC8-D0C3-5185-0C80-7D04CE77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5" y="3212976"/>
            <a:ext cx="4060578" cy="35120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AC76820-AC89-3AE5-B4E4-1A20360A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212976"/>
            <a:ext cx="4165124" cy="3512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7CBBB38-5D97-8C96-A2B8-27F404E1B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63" y="2060848"/>
            <a:ext cx="5037257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불량률의 탐색적 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C19E1F9-B2BF-08B2-E4E0-46226F353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05" y="1412776"/>
            <a:ext cx="5754789" cy="472233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283453D7-2200-5D25-1372-389C4EAF3B85}"/>
              </a:ext>
            </a:extLst>
          </p:cNvPr>
          <p:cNvSpPr txBox="1">
            <a:spLocks/>
          </p:cNvSpPr>
          <p:nvPr/>
        </p:nvSpPr>
        <p:spPr>
          <a:xfrm>
            <a:off x="2483768" y="5929986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‘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가열로 </a:t>
            </a:r>
            <a:r>
              <a:rPr lang="ko-KR" altLang="en-US" sz="2800" spc="-300" dirty="0" err="1">
                <a:solidFill>
                  <a:schemeClr val="bg2">
                    <a:lumMod val="2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균열대</a:t>
            </a:r>
            <a:r>
              <a:rPr lang="ko-KR" altLang="en-US" sz="2800" spc="-300" dirty="0">
                <a:solidFill>
                  <a:schemeClr val="bg2">
                    <a:lumMod val="2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시간</a:t>
            </a:r>
            <a:r>
              <a:rPr lang="en-US" altLang="ko-KR" sz="2800" spc="-300" dirty="0">
                <a:solidFill>
                  <a:schemeClr val="bg2">
                    <a:lumMod val="2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＇</a:t>
            </a:r>
            <a:endParaRPr lang="ko-KR" altLang="en-US" sz="2800" spc="-300" dirty="0">
              <a:solidFill>
                <a:schemeClr val="bg2">
                  <a:lumMod val="25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17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82412D8-D53A-986D-D2AC-D3F751BD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12" y="0"/>
            <a:ext cx="4909575" cy="68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4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20073" y="3640111"/>
            <a:ext cx="3625076" cy="720080"/>
            <a:chOff x="4347079" y="3280067"/>
            <a:chExt cx="3625077" cy="720080"/>
          </a:xfrm>
        </p:grpSpPr>
        <p:sp>
          <p:nvSpPr>
            <p:cNvPr id="9" name="타원 8"/>
            <p:cNvSpPr/>
            <p:nvPr/>
          </p:nvSpPr>
          <p:spPr>
            <a:xfrm>
              <a:off x="4347079" y="3280067"/>
              <a:ext cx="720080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18667" y="3336807"/>
              <a:ext cx="3553489" cy="595352"/>
              <a:chOff x="4800951" y="1258863"/>
              <a:chExt cx="3371100" cy="595352"/>
            </a:xfrm>
          </p:grpSpPr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555245" y="1515661"/>
                <a:ext cx="261680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spc="-300" dirty="0">
                    <a:solidFill>
                      <a:schemeClr val="bg1"/>
                    </a:solidFill>
                    <a:latin typeface="HY목각파임B" panose="02030600000101010101" pitchFamily="18" charset="-127"/>
                    <a:ea typeface="HY목각파임B" panose="02030600000101010101" pitchFamily="18" charset="-127"/>
                  </a:rPr>
                  <a:t>예측 모델을 통한 불량 분류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4800951" y="1258863"/>
                <a:ext cx="57057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04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>
              <a:off x="5229215" y="3972517"/>
              <a:ext cx="2166089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93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예측 모델을 통한 불량 분류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34103" y="2703409"/>
            <a:ext cx="881513" cy="588255"/>
            <a:chOff x="105664" y="936026"/>
            <a:chExt cx="2884000" cy="588255"/>
          </a:xfrm>
        </p:grpSpPr>
        <p:sp>
          <p:nvSpPr>
            <p:cNvPr id="7" name="직사각형 6"/>
            <p:cNvSpPr/>
            <p:nvPr/>
          </p:nvSpPr>
          <p:spPr>
            <a:xfrm>
              <a:off x="105664" y="1394211"/>
              <a:ext cx="2884000" cy="1300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2515" y="936026"/>
              <a:ext cx="2505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01</a:t>
              </a:r>
              <a:endParaRPr lang="ko-KR" altLang="en-US" sz="2800" b="1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5485" y="1416757"/>
            <a:ext cx="4841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예측 모델 생성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499992" y="2703409"/>
            <a:ext cx="3816423" cy="588255"/>
            <a:chOff x="105664" y="936026"/>
            <a:chExt cx="12485991" cy="588255"/>
          </a:xfrm>
        </p:grpSpPr>
        <p:sp>
          <p:nvSpPr>
            <p:cNvPr id="17" name="직사각형 16"/>
            <p:cNvSpPr/>
            <p:nvPr/>
          </p:nvSpPr>
          <p:spPr>
            <a:xfrm>
              <a:off x="105664" y="1394211"/>
              <a:ext cx="2884000" cy="1300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2513" y="936026"/>
              <a:ext cx="124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02 </a:t>
              </a:r>
              <a:r>
                <a:rPr lang="en-US" altLang="ko-KR" sz="20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- </a:t>
              </a:r>
              <a:r>
                <a:rPr lang="en-US" altLang="ko-KR" sz="2000" b="1" dirty="0" err="1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DecisionTree</a:t>
              </a:r>
              <a:r>
                <a:rPr lang="en-US" altLang="ko-KR" sz="28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</a:t>
              </a:r>
              <a:endParaRPr lang="ko-KR" altLang="en-US" sz="2800" b="1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34103" y="3291664"/>
            <a:ext cx="3257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Dataset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train-test</a:t>
            </a:r>
            <a:r>
              <a:rPr lang="ko-KR" altLang="en-US" sz="1400" dirty="0" smtClean="0"/>
              <a:t>로 분리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데이터 탐색을 위한 주요 모델 학습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291664"/>
            <a:ext cx="325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Max_depth</a:t>
            </a:r>
            <a:r>
              <a:rPr lang="en-US" altLang="ko-KR" sz="1400" dirty="0" smtClean="0"/>
              <a:t> = 3 </a:t>
            </a:r>
            <a:r>
              <a:rPr lang="ko-KR" altLang="en-US" sz="1400" dirty="0" smtClean="0"/>
              <a:t>으로 설정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99992" y="5025367"/>
            <a:ext cx="3257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Max_depth</a:t>
            </a:r>
            <a:r>
              <a:rPr lang="en-US" altLang="ko-KR" sz="1400" dirty="0"/>
              <a:t> = 3 </a:t>
            </a:r>
            <a:r>
              <a:rPr lang="ko-KR" altLang="en-US" sz="1400" dirty="0"/>
              <a:t>으로 설정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Learning_Rate</a:t>
            </a:r>
            <a:r>
              <a:rPr lang="en-US" altLang="ko-KR" sz="1400" dirty="0" smtClean="0"/>
              <a:t> =0.01 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6335" y="5025367"/>
            <a:ext cx="3257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Max_depth</a:t>
            </a:r>
            <a:r>
              <a:rPr lang="en-US" altLang="ko-KR" sz="1400" dirty="0"/>
              <a:t> = 3 </a:t>
            </a:r>
            <a:r>
              <a:rPr lang="ko-KR" altLang="en-US" sz="1400" dirty="0"/>
              <a:t>으로 설정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N_estimator</a:t>
            </a:r>
            <a:r>
              <a:rPr lang="en-US" altLang="ko-KR" sz="1400" dirty="0" smtClean="0"/>
              <a:t> = 200 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4499992" y="4442791"/>
            <a:ext cx="3816423" cy="588255"/>
            <a:chOff x="105664" y="936026"/>
            <a:chExt cx="12485991" cy="588255"/>
          </a:xfrm>
        </p:grpSpPr>
        <p:sp>
          <p:nvSpPr>
            <p:cNvPr id="30" name="직사각형 29"/>
            <p:cNvSpPr/>
            <p:nvPr/>
          </p:nvSpPr>
          <p:spPr>
            <a:xfrm>
              <a:off x="105664" y="1394211"/>
              <a:ext cx="2884000" cy="1300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2513" y="936026"/>
              <a:ext cx="124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04 </a:t>
              </a:r>
              <a:r>
                <a:rPr lang="en-US" altLang="ko-KR" sz="20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- </a:t>
              </a:r>
              <a:r>
                <a:rPr lang="en-US" altLang="ko-KR" sz="2000" b="1" dirty="0" err="1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GradientBoosting</a:t>
              </a:r>
              <a:r>
                <a:rPr lang="en-US" altLang="ko-KR" sz="28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 </a:t>
              </a:r>
              <a:endParaRPr lang="ko-KR" altLang="en-US" sz="2800" b="1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79514" y="4442791"/>
            <a:ext cx="3816423" cy="588255"/>
            <a:chOff x="105664" y="936026"/>
            <a:chExt cx="12485991" cy="588255"/>
          </a:xfrm>
        </p:grpSpPr>
        <p:sp>
          <p:nvSpPr>
            <p:cNvPr id="33" name="직사각형 32"/>
            <p:cNvSpPr/>
            <p:nvPr/>
          </p:nvSpPr>
          <p:spPr>
            <a:xfrm>
              <a:off x="105664" y="1394211"/>
              <a:ext cx="2884000" cy="1300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2513" y="936026"/>
              <a:ext cx="12469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03 </a:t>
              </a:r>
              <a:r>
                <a:rPr lang="en-US" altLang="ko-KR" sz="2000" b="1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-</a:t>
              </a:r>
              <a:r>
                <a:rPr lang="en-US" altLang="ko-KR" sz="2000" b="1" dirty="0" err="1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RandomForest</a:t>
              </a:r>
              <a:endParaRPr lang="ko-KR" altLang="en-US" sz="2800" b="1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9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E8DF40E-B41B-4413-B118-C2CB7E5B5B7F}"/>
              </a:ext>
            </a:extLst>
          </p:cNvPr>
          <p:cNvCxnSpPr>
            <a:cxnSpLocks/>
          </p:cNvCxnSpPr>
          <p:nvPr/>
        </p:nvCxnSpPr>
        <p:spPr>
          <a:xfrm>
            <a:off x="757990" y="1061787"/>
            <a:ext cx="83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A6B0BD1-C51D-4A23-9181-ED9142281518}"/>
              </a:ext>
            </a:extLst>
          </p:cNvPr>
          <p:cNvSpPr txBox="1"/>
          <p:nvPr/>
        </p:nvSpPr>
        <p:spPr>
          <a:xfrm>
            <a:off x="782053" y="1131256"/>
            <a:ext cx="3574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13" dirty="0">
                <a:solidFill>
                  <a:schemeClr val="bg1"/>
                </a:solidFill>
              </a:rPr>
              <a:t>예측모델을 통한 물량 분류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A749B3F-8D61-41B0-92E0-A76231E5E89C}"/>
              </a:ext>
            </a:extLst>
          </p:cNvPr>
          <p:cNvCxnSpPr>
            <a:cxnSpLocks/>
          </p:cNvCxnSpPr>
          <p:nvPr/>
        </p:nvCxnSpPr>
        <p:spPr>
          <a:xfrm>
            <a:off x="757990" y="1837824"/>
            <a:ext cx="83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691680" y="2262907"/>
            <a:ext cx="5955095" cy="2983771"/>
            <a:chOff x="1691680" y="2262907"/>
            <a:chExt cx="5955095" cy="2983771"/>
          </a:xfrm>
        </p:grpSpPr>
        <p:grpSp>
          <p:nvGrpSpPr>
            <p:cNvPr id="41" name="그룹 40"/>
            <p:cNvGrpSpPr/>
            <p:nvPr/>
          </p:nvGrpSpPr>
          <p:grpSpPr>
            <a:xfrm>
              <a:off x="1691680" y="2262907"/>
              <a:ext cx="5955095" cy="2983771"/>
              <a:chOff x="1567759" y="2031856"/>
              <a:chExt cx="5955095" cy="298377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4D53B5A6-AD9F-4190-8468-840431CD7208}"/>
                  </a:ext>
                </a:extLst>
              </p:cNvPr>
              <p:cNvSpPr txBox="1"/>
              <p:nvPr/>
            </p:nvSpPr>
            <p:spPr>
              <a:xfrm flipH="1">
                <a:off x="1567759" y="2051139"/>
                <a:ext cx="186601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Decision Tree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A470DEED-C77C-404A-BF15-37C4E35A5FA1}"/>
                  </a:ext>
                </a:extLst>
              </p:cNvPr>
              <p:cNvSpPr txBox="1"/>
              <p:nvPr/>
            </p:nvSpPr>
            <p:spPr>
              <a:xfrm flipH="1">
                <a:off x="3529416" y="2031856"/>
                <a:ext cx="19223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Random Forest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A7189643-4078-41A0-B2CF-E4D93A38A33A}"/>
                  </a:ext>
                </a:extLst>
              </p:cNvPr>
              <p:cNvSpPr txBox="1"/>
              <p:nvPr/>
            </p:nvSpPr>
            <p:spPr>
              <a:xfrm flipH="1">
                <a:off x="5560815" y="2051139"/>
                <a:ext cx="196203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Gradient Boosting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1584046" y="2363758"/>
                <a:ext cx="5885875" cy="2651869"/>
                <a:chOff x="895892" y="2361241"/>
                <a:chExt cx="5885875" cy="2651869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xmlns="" id="{4606336C-4AC2-4D92-9788-59BE951068D1}"/>
                    </a:ext>
                  </a:extLst>
                </p:cNvPr>
                <p:cNvCxnSpPr/>
                <p:nvPr/>
              </p:nvCxnSpPr>
              <p:spPr>
                <a:xfrm>
                  <a:off x="1076146" y="5013110"/>
                  <a:ext cx="152876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xmlns="" id="{1A067E78-258B-4884-A340-74A0A9395262}"/>
                    </a:ext>
                  </a:extLst>
                </p:cNvPr>
                <p:cNvCxnSpPr/>
                <p:nvPr/>
              </p:nvCxnSpPr>
              <p:spPr>
                <a:xfrm>
                  <a:off x="3074448" y="5013110"/>
                  <a:ext cx="152876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xmlns="" id="{9592DC20-1FAF-4FCB-8A81-A6024BB21D4B}"/>
                    </a:ext>
                  </a:extLst>
                </p:cNvPr>
                <p:cNvCxnSpPr/>
                <p:nvPr/>
              </p:nvCxnSpPr>
              <p:spPr>
                <a:xfrm>
                  <a:off x="5072750" y="5013110"/>
                  <a:ext cx="152876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xmlns="" id="{5622DA9F-4B42-468A-A674-34AD2864AB59}"/>
                    </a:ext>
                  </a:extLst>
                </p:cNvPr>
                <p:cNvSpPr/>
                <p:nvPr/>
              </p:nvSpPr>
              <p:spPr>
                <a:xfrm>
                  <a:off x="895892" y="2361241"/>
                  <a:ext cx="1889271" cy="2519027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pt-BR" altLang="ko-KR" sz="1350" dirty="0">
                    <a:solidFill>
                      <a:srgbClr val="000000"/>
                    </a:solidFill>
                    <a:latin typeface="Hack" panose="020B0609030202020204" pitchFamily="49" charset="0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xmlns="" id="{84C79E23-49B5-4938-9A16-00BF4405C4B7}"/>
                    </a:ext>
                  </a:extLst>
                </p:cNvPr>
                <p:cNvSpPr/>
                <p:nvPr/>
              </p:nvSpPr>
              <p:spPr>
                <a:xfrm>
                  <a:off x="2894194" y="2361241"/>
                  <a:ext cx="1889271" cy="251902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pt-BR" altLang="ko-KR" sz="1350" dirty="0">
                    <a:solidFill>
                      <a:srgbClr val="000000"/>
                    </a:solidFill>
                    <a:latin typeface="Hack" panose="020B0609030202020204" pitchFamily="49" charset="0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B3815C8B-17ED-4934-8C3D-A58B43A88F21}"/>
                    </a:ext>
                  </a:extLst>
                </p:cNvPr>
                <p:cNvSpPr/>
                <p:nvPr/>
              </p:nvSpPr>
              <p:spPr>
                <a:xfrm>
                  <a:off x="4892496" y="2361241"/>
                  <a:ext cx="1889271" cy="251902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350" dirty="0">
                    <a:solidFill>
                      <a:srgbClr val="000000"/>
                    </a:solidFill>
                    <a:latin typeface="Hack" panose="020B0609030202020204" pitchFamily="49" charset="0"/>
                  </a:endParaRPr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1707967" y="3573016"/>
              <a:ext cx="1889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max_depth = </a:t>
              </a:r>
              <a:r>
                <a:rPr lang="pt-BR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3</a:t>
              </a:r>
              <a:endParaRPr lang="pt-BR" altLang="ko-KR" sz="1200" dirty="0">
                <a:solidFill>
                  <a:srgbClr val="000000"/>
                </a:solidFill>
                <a:latin typeface="Hack" panose="020B0609030202020204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12724" y="3573016"/>
              <a:ext cx="1882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max_depth = </a:t>
              </a:r>
              <a:r>
                <a:rPr lang="pt-BR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3</a:t>
              </a:r>
              <a:r>
                <a:rPr lang="pt-BR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, n_estimators=</a:t>
              </a:r>
              <a:r>
                <a:rPr lang="pt-BR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200</a:t>
              </a:r>
              <a:endParaRPr lang="pt-BR" altLang="ko-KR" sz="1200" dirty="0">
                <a:solidFill>
                  <a:srgbClr val="000000"/>
                </a:solidFill>
                <a:latin typeface="Hack" panose="020B0609030202020204" pitchFamily="49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04571" y="3573016"/>
              <a:ext cx="18892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rgbClr val="000000"/>
                  </a:solidFill>
                  <a:latin typeface="Hack" panose="020B0609030202020204" pitchFamily="49" charset="0"/>
                </a:rPr>
                <a:t>max_depth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ack" panose="020B0609030202020204" pitchFamily="49" charset="0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= </a:t>
              </a:r>
              <a:r>
                <a:rPr lang="en-US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3</a:t>
              </a:r>
              <a:r>
                <a:rPr lang="en-US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,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Hack" panose="020B0609030202020204" pitchFamily="49" charset="0"/>
                </a:rPr>
                <a:t>learningrate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ack" panose="020B0609030202020204" pitchFamily="49" charset="0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= </a:t>
              </a:r>
              <a:r>
                <a:rPr lang="en-US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0.01</a:t>
              </a:r>
              <a:endParaRPr lang="en-US" altLang="ko-KR" sz="1200" dirty="0">
                <a:solidFill>
                  <a:srgbClr val="000000"/>
                </a:solidFill>
                <a:latin typeface="Hack" panose="020B0609030202020204" pitchFamily="49" charset="0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691680" y="2262907"/>
            <a:ext cx="5980845" cy="3470707"/>
            <a:chOff x="1691680" y="2262907"/>
            <a:chExt cx="5980845" cy="3470707"/>
          </a:xfrm>
        </p:grpSpPr>
        <p:grpSp>
          <p:nvGrpSpPr>
            <p:cNvPr id="84" name="그룹 83"/>
            <p:cNvGrpSpPr/>
            <p:nvPr/>
          </p:nvGrpSpPr>
          <p:grpSpPr>
            <a:xfrm>
              <a:off x="1691680" y="2262907"/>
              <a:ext cx="5955095" cy="3470707"/>
              <a:chOff x="1567759" y="2031856"/>
              <a:chExt cx="5955095" cy="347070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4D53B5A6-AD9F-4190-8468-840431CD7208}"/>
                  </a:ext>
                </a:extLst>
              </p:cNvPr>
              <p:cNvSpPr txBox="1"/>
              <p:nvPr/>
            </p:nvSpPr>
            <p:spPr>
              <a:xfrm flipH="1">
                <a:off x="1567759" y="2051139"/>
                <a:ext cx="186601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Decision Tree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xmlns="" id="{A470DEED-C77C-404A-BF15-37C4E35A5FA1}"/>
                  </a:ext>
                </a:extLst>
              </p:cNvPr>
              <p:cNvSpPr txBox="1"/>
              <p:nvPr/>
            </p:nvSpPr>
            <p:spPr>
              <a:xfrm flipH="1">
                <a:off x="3529416" y="2031856"/>
                <a:ext cx="19223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Random Forest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A7189643-4078-41A0-B2CF-E4D93A38A33A}"/>
                  </a:ext>
                </a:extLst>
              </p:cNvPr>
              <p:cNvSpPr txBox="1"/>
              <p:nvPr/>
            </p:nvSpPr>
            <p:spPr>
              <a:xfrm flipH="1">
                <a:off x="5560815" y="2051139"/>
                <a:ext cx="196203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Gradient Boosting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1584046" y="2363758"/>
                <a:ext cx="5885875" cy="3138805"/>
                <a:chOff x="895892" y="2361241"/>
                <a:chExt cx="5885875" cy="3138805"/>
              </a:xfrm>
            </p:grpSpPr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xmlns="" id="{4606336C-4AC2-4D92-9788-59BE951068D1}"/>
                    </a:ext>
                  </a:extLst>
                </p:cNvPr>
                <p:cNvCxnSpPr/>
                <p:nvPr/>
              </p:nvCxnSpPr>
              <p:spPr>
                <a:xfrm>
                  <a:off x="1076146" y="5013110"/>
                  <a:ext cx="152876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xmlns="" id="{040D0277-14C8-4536-A2B2-57270AB7E60F}"/>
                    </a:ext>
                  </a:extLst>
                </p:cNvPr>
                <p:cNvSpPr txBox="1"/>
                <p:nvPr/>
              </p:nvSpPr>
              <p:spPr>
                <a:xfrm>
                  <a:off x="935471" y="5070239"/>
                  <a:ext cx="1810112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훈련 정확도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: 0.9488 </a:t>
                  </a:r>
                </a:p>
                <a:p>
                  <a:pPr algn="ctr"/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테스트 정확도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: 0.9801</a:t>
                  </a:r>
                  <a:endParaRPr lang="ko-KR" altLang="en-US" sz="105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xmlns="" id="{1A067E78-258B-4884-A340-74A0A9395262}"/>
                    </a:ext>
                  </a:extLst>
                </p:cNvPr>
                <p:cNvCxnSpPr/>
                <p:nvPr/>
              </p:nvCxnSpPr>
              <p:spPr>
                <a:xfrm>
                  <a:off x="3074448" y="5013110"/>
                  <a:ext cx="152876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xmlns="" id="{BE079E2F-CB6F-48F1-B60F-50B56CF235C4}"/>
                    </a:ext>
                  </a:extLst>
                </p:cNvPr>
                <p:cNvSpPr txBox="1"/>
                <p:nvPr/>
              </p:nvSpPr>
              <p:spPr>
                <a:xfrm>
                  <a:off x="2974649" y="5084548"/>
                  <a:ext cx="1728358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훈련 정확도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:</a:t>
                  </a:r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0.96 </a:t>
                  </a:r>
                </a:p>
                <a:p>
                  <a:pPr algn="ctr"/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테스트 정확도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: 0.974</a:t>
                  </a:r>
                  <a:endParaRPr lang="ko-KR" altLang="en-US" sz="105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xmlns="" id="{9592DC20-1FAF-4FCB-8A81-A6024BB21D4B}"/>
                    </a:ext>
                  </a:extLst>
                </p:cNvPr>
                <p:cNvCxnSpPr/>
                <p:nvPr/>
              </p:nvCxnSpPr>
              <p:spPr>
                <a:xfrm>
                  <a:off x="5072750" y="5013110"/>
                  <a:ext cx="152876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9E9929DD-9ECA-49C2-A2C2-B0C2F0E83D24}"/>
                    </a:ext>
                  </a:extLst>
                </p:cNvPr>
                <p:cNvSpPr txBox="1"/>
                <p:nvPr/>
              </p:nvSpPr>
              <p:spPr>
                <a:xfrm>
                  <a:off x="4999400" y="5084548"/>
                  <a:ext cx="1675460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훈련 정확도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:</a:t>
                  </a:r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0.949 </a:t>
                  </a:r>
                </a:p>
                <a:p>
                  <a:pPr algn="ctr"/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테스트 정확도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:</a:t>
                  </a:r>
                  <a:r>
                    <a:rPr lang="ko-KR" altLang="en-US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 </a:t>
                  </a:r>
                  <a:r>
                    <a:rPr lang="en-US" altLang="ko-KR" sz="1050" dirty="0">
                      <a:solidFill>
                        <a:schemeClr val="bg1"/>
                      </a:solidFill>
                      <a:latin typeface="Hack" panose="020B0609030202020204" pitchFamily="49" charset="0"/>
                    </a:rPr>
                    <a:t>0.98</a:t>
                  </a:r>
                  <a:endParaRPr lang="ko-KR" altLang="en-US" sz="10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xmlns="" id="{5622DA9F-4B42-468A-A674-34AD2864AB59}"/>
                    </a:ext>
                  </a:extLst>
                </p:cNvPr>
                <p:cNvSpPr/>
                <p:nvPr/>
              </p:nvSpPr>
              <p:spPr>
                <a:xfrm>
                  <a:off x="895892" y="2361241"/>
                  <a:ext cx="1889271" cy="2519027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pt-BR" altLang="ko-KR" sz="1350" dirty="0">
                    <a:solidFill>
                      <a:srgbClr val="000000"/>
                    </a:solidFill>
                    <a:latin typeface="Hack" panose="020B0609030202020204" pitchFamily="49" charset="0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xmlns="" id="{84C79E23-49B5-4938-9A16-00BF4405C4B7}"/>
                    </a:ext>
                  </a:extLst>
                </p:cNvPr>
                <p:cNvSpPr/>
                <p:nvPr/>
              </p:nvSpPr>
              <p:spPr>
                <a:xfrm>
                  <a:off x="2894194" y="2361241"/>
                  <a:ext cx="1889271" cy="251902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pt-BR" altLang="ko-KR" sz="1350" dirty="0">
                    <a:solidFill>
                      <a:srgbClr val="000000"/>
                    </a:solidFill>
                    <a:latin typeface="Hack" panose="020B060903020202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xmlns="" id="{B3815C8B-17ED-4934-8C3D-A58B43A88F21}"/>
                    </a:ext>
                  </a:extLst>
                </p:cNvPr>
                <p:cNvSpPr/>
                <p:nvPr/>
              </p:nvSpPr>
              <p:spPr>
                <a:xfrm>
                  <a:off x="4892496" y="2361241"/>
                  <a:ext cx="1889271" cy="251902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ko-KR" sz="1350" dirty="0">
                    <a:solidFill>
                      <a:srgbClr val="000000"/>
                    </a:solidFill>
                    <a:latin typeface="Hack" panose="020B0609030202020204" pitchFamily="49" charset="0"/>
                  </a:endParaRPr>
                </a:p>
              </p:txBody>
            </p:sp>
          </p:grpSp>
        </p:grpSp>
        <p:sp>
          <p:nvSpPr>
            <p:cNvPr id="85" name="TextBox 84"/>
            <p:cNvSpPr txBox="1"/>
            <p:nvPr/>
          </p:nvSpPr>
          <p:spPr>
            <a:xfrm>
              <a:off x="1707967" y="2586072"/>
              <a:ext cx="1889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max_depth = </a:t>
              </a:r>
              <a:r>
                <a:rPr lang="pt-BR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3</a:t>
              </a:r>
              <a:endParaRPr lang="pt-BR" altLang="ko-KR" sz="1200" dirty="0">
                <a:solidFill>
                  <a:srgbClr val="000000"/>
                </a:solidFill>
                <a:latin typeface="Hack" panose="020B0609030202020204" pitchFamily="49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693498" y="2576133"/>
              <a:ext cx="1882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max_depth = </a:t>
              </a:r>
              <a:r>
                <a:rPr lang="pt-BR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3</a:t>
              </a:r>
              <a:r>
                <a:rPr lang="pt-BR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, n_estimators=</a:t>
              </a:r>
              <a:r>
                <a:rPr lang="pt-BR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200</a:t>
              </a:r>
              <a:endParaRPr lang="pt-BR" altLang="ko-KR" sz="1200" dirty="0">
                <a:solidFill>
                  <a:srgbClr val="000000"/>
                </a:solidFill>
                <a:latin typeface="Hack" panose="020B0609030202020204" pitchFamily="49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636257" y="2586072"/>
              <a:ext cx="2036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rgbClr val="000000"/>
                  </a:solidFill>
                  <a:latin typeface="Hack" panose="020B0609030202020204" pitchFamily="49" charset="0"/>
                </a:rPr>
                <a:t>max_depth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ack" panose="020B0609030202020204" pitchFamily="49" charset="0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= </a:t>
              </a:r>
              <a:r>
                <a:rPr lang="en-US" altLang="ko-KR" sz="1200" dirty="0" smtClean="0">
                  <a:solidFill>
                    <a:srgbClr val="098658"/>
                  </a:solidFill>
                  <a:latin typeface="Hack" panose="020B0609030202020204" pitchFamily="49" charset="0"/>
                </a:rPr>
                <a:t>3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ack" panose="020B0609030202020204" pitchFamily="49" charset="0"/>
                </a:rPr>
                <a:t>,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Hack" panose="020B0609030202020204" pitchFamily="49" charset="0"/>
                </a:rPr>
                <a:t>learning_rate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ack" panose="020B0609030202020204" pitchFamily="49" charset="0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Hack" panose="020B0609030202020204" pitchFamily="49" charset="0"/>
                </a:rPr>
                <a:t>= </a:t>
              </a:r>
              <a:r>
                <a:rPr lang="en-US" altLang="ko-KR" sz="1200" dirty="0">
                  <a:solidFill>
                    <a:srgbClr val="098658"/>
                  </a:solidFill>
                  <a:latin typeface="Hack" panose="020B0609030202020204" pitchFamily="49" charset="0"/>
                </a:rPr>
                <a:t>0.01</a:t>
              </a:r>
              <a:endParaRPr lang="en-US" altLang="ko-KR" sz="1200" dirty="0">
                <a:solidFill>
                  <a:srgbClr val="000000"/>
                </a:solidFill>
                <a:latin typeface="Hack" panose="020B0609030202020204" pitchFamily="49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4DEEA5CE-820E-4B0F-88F6-680510AA6B3A}"/>
              </a:ext>
            </a:extLst>
          </p:cNvPr>
          <p:cNvSpPr txBox="1"/>
          <p:nvPr/>
        </p:nvSpPr>
        <p:spPr>
          <a:xfrm>
            <a:off x="782053" y="1539758"/>
            <a:ext cx="4185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7:3</a:t>
            </a:r>
            <a:r>
              <a:rPr lang="ko-KR" altLang="en-US" sz="105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의 비율로 </a:t>
            </a:r>
            <a:r>
              <a:rPr lang="en-US" altLang="ko-KR" sz="105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train : test </a:t>
            </a:r>
            <a:r>
              <a:rPr lang="ko-KR" altLang="en-US" sz="105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데이터 셋으로 나눔 및 모델 별 교차검증 적용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973" y="1090551"/>
            <a:ext cx="720080" cy="720080"/>
            <a:chOff x="61973" y="1099713"/>
            <a:chExt cx="720080" cy="720080"/>
          </a:xfrm>
        </p:grpSpPr>
        <p:sp>
          <p:nvSpPr>
            <p:cNvPr id="147" name="타원 146"/>
            <p:cNvSpPr/>
            <p:nvPr/>
          </p:nvSpPr>
          <p:spPr>
            <a:xfrm>
              <a:off x="61973" y="1099713"/>
              <a:ext cx="720080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48" name="Text Box 4"/>
            <p:cNvSpPr txBox="1">
              <a:spLocks noChangeArrowheads="1"/>
            </p:cNvSpPr>
            <p:nvPr/>
          </p:nvSpPr>
          <p:spPr bwMode="auto">
            <a:xfrm>
              <a:off x="121289" y="1167365"/>
              <a:ext cx="60144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137" y="3017752"/>
            <a:ext cx="1891705" cy="21048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84" y="3011154"/>
            <a:ext cx="1917331" cy="21026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92" y="3011154"/>
            <a:ext cx="1906848" cy="21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32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20740" y="3008640"/>
            <a:ext cx="25597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920494" y="2137198"/>
            <a:ext cx="3642463" cy="523220"/>
            <a:chOff x="6028647" y="1181417"/>
            <a:chExt cx="3407273" cy="523219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6483170" y="1278981"/>
              <a:ext cx="2952750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600" spc="-300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TF</a:t>
              </a:r>
              <a:r>
                <a:rPr lang="ko-KR" altLang="en-US" sz="1600" spc="-300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팀 결성 배경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6028647" y="1181417"/>
              <a:ext cx="640586" cy="523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BB6F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01</a:t>
              </a:r>
              <a:endParaRPr lang="ko-KR" altLang="en-US" sz="2800" b="1" dirty="0">
                <a:solidFill>
                  <a:srgbClr val="FFBB6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875590" y="2723134"/>
            <a:ext cx="3678295" cy="523220"/>
            <a:chOff x="6028647" y="1181417"/>
            <a:chExt cx="3440792" cy="523219"/>
          </a:xfrm>
        </p:grpSpPr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6516689" y="1277847"/>
              <a:ext cx="2952750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600" spc="-300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수집 데이터 정의 및 처리 방안</a:t>
              </a: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6028647" y="1181417"/>
              <a:ext cx="640586" cy="523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BB6F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02</a:t>
              </a:r>
              <a:endParaRPr lang="ko-KR" altLang="en-US" sz="2800" b="1" dirty="0">
                <a:solidFill>
                  <a:srgbClr val="FFBB6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875589" y="3386301"/>
            <a:ext cx="3662262" cy="523220"/>
            <a:chOff x="6028647" y="1181417"/>
            <a:chExt cx="3425793" cy="523219"/>
          </a:xfrm>
        </p:grpSpPr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6501690" y="1258646"/>
              <a:ext cx="2952750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600" spc="-300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불량률의 탐색적 데이터 분석</a:t>
              </a:r>
            </a:p>
          </p:txBody>
        </p:sp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6028647" y="1181417"/>
              <a:ext cx="640586" cy="523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BB6F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03</a:t>
              </a:r>
              <a:endParaRPr lang="ko-KR" altLang="en-US" sz="2800" b="1" dirty="0">
                <a:solidFill>
                  <a:srgbClr val="FFBB6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875591" y="4049467"/>
            <a:ext cx="3671493" cy="523220"/>
            <a:chOff x="6028647" y="1181417"/>
            <a:chExt cx="3434429" cy="523219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6510326" y="1265956"/>
              <a:ext cx="2952750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600" spc="-300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예측 모델을 통한 불량 분류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6028647" y="1181417"/>
              <a:ext cx="640586" cy="523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BB6F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04</a:t>
              </a:r>
              <a:endParaRPr lang="ko-KR" altLang="en-US" sz="2800" b="1" dirty="0">
                <a:solidFill>
                  <a:srgbClr val="FFBB6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875589" y="4712632"/>
            <a:ext cx="3671494" cy="523220"/>
            <a:chOff x="6028647" y="1181417"/>
            <a:chExt cx="3434430" cy="523219"/>
          </a:xfrm>
        </p:grpSpPr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6510327" y="1250751"/>
              <a:ext cx="2952750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600" b="1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결론 도출 및 해결방안</a:t>
              </a:r>
              <a:endParaRPr lang="en-US" altLang="ko-KR" sz="1600" b="1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sp>
          <p:nvSpPr>
            <p:cNvPr id="49" name="TextBox 13"/>
            <p:cNvSpPr txBox="1">
              <a:spLocks noChangeArrowheads="1"/>
            </p:cNvSpPr>
            <p:nvPr/>
          </p:nvSpPr>
          <p:spPr bwMode="auto">
            <a:xfrm>
              <a:off x="6028647" y="1181417"/>
              <a:ext cx="640586" cy="523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BB6F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05</a:t>
              </a:r>
              <a:endParaRPr lang="ko-KR" altLang="en-US" sz="2800" b="1" dirty="0">
                <a:solidFill>
                  <a:srgbClr val="FFBB6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</p:grpSp>
      <p:cxnSp>
        <p:nvCxnSpPr>
          <p:cNvPr id="4" name="직선 연결선 3"/>
          <p:cNvCxnSpPr>
            <a:cxnSpLocks/>
          </p:cNvCxnSpPr>
          <p:nvPr/>
        </p:nvCxnSpPr>
        <p:spPr>
          <a:xfrm>
            <a:off x="4043728" y="2642481"/>
            <a:ext cx="4695685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cxnSpLocks/>
          </p:cNvCxnSpPr>
          <p:nvPr/>
        </p:nvCxnSpPr>
        <p:spPr>
          <a:xfrm>
            <a:off x="4043728" y="3305648"/>
            <a:ext cx="4695685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cxnSpLocks/>
          </p:cNvCxnSpPr>
          <p:nvPr/>
        </p:nvCxnSpPr>
        <p:spPr>
          <a:xfrm>
            <a:off x="4043728" y="3968815"/>
            <a:ext cx="4695685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cxnSpLocks/>
          </p:cNvCxnSpPr>
          <p:nvPr/>
        </p:nvCxnSpPr>
        <p:spPr>
          <a:xfrm>
            <a:off x="4043728" y="4631982"/>
            <a:ext cx="4695685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예측 모델을 통한 불량 분류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525434"/>
            <a:ext cx="30243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2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최종 모델 선택</a:t>
            </a:r>
            <a:r>
              <a:rPr lang="en-US" altLang="ko-KR" sz="2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7624" y="2695625"/>
          <a:ext cx="7200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632"/>
                <a:gridCol w="481916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err="1" smtClean="0"/>
                        <a:t>RandomForest</a:t>
                      </a:r>
                      <a:endParaRPr lang="ko-KR" altLang="en-US" sz="2800" b="1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/>
                        <a:t>훈련 정확도와 테스트 정확도의 차이가 다른 모델보다 현저히 낮아 신뢰성을 준다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93379"/>
            <a:ext cx="7344816" cy="28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20073" y="3640111"/>
            <a:ext cx="3625076" cy="720080"/>
            <a:chOff x="4347079" y="3280067"/>
            <a:chExt cx="3625077" cy="720080"/>
          </a:xfrm>
        </p:grpSpPr>
        <p:sp>
          <p:nvSpPr>
            <p:cNvPr id="9" name="타원 8"/>
            <p:cNvSpPr/>
            <p:nvPr/>
          </p:nvSpPr>
          <p:spPr>
            <a:xfrm>
              <a:off x="4347079" y="3280067"/>
              <a:ext cx="720080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18667" y="3336807"/>
              <a:ext cx="3553489" cy="595352"/>
              <a:chOff x="4800951" y="1258863"/>
              <a:chExt cx="3371100" cy="595352"/>
            </a:xfrm>
          </p:grpSpPr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555245" y="1515661"/>
                <a:ext cx="261680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defRPr/>
                </a:pPr>
                <a:r>
                  <a:rPr lang="ko-KR" altLang="en-US" sz="1600" b="1" dirty="0">
                    <a:solidFill>
                      <a:schemeClr val="bg1"/>
                    </a:solidFill>
                    <a:latin typeface="HY목각파임B" panose="02030600000101010101" pitchFamily="18" charset="-127"/>
                    <a:ea typeface="HY목각파임B" panose="02030600000101010101" pitchFamily="18" charset="-127"/>
                  </a:rPr>
                  <a:t>결론 도출 및 해결방안</a:t>
                </a:r>
                <a:endParaRPr lang="en-US" altLang="ko-KR" sz="1600" b="1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4800951" y="1258863"/>
                <a:ext cx="57057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05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>
              <a:off x="5229215" y="3972517"/>
              <a:ext cx="2166089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31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i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결론 도출 및 해결방안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8000"/>
                </a:solidFill>
                <a:latin typeface="Hack" panose="020B0609030202020204" pitchFamily="49" charset="0"/>
              </a:rPr>
              <a:t>#</a:t>
            </a:r>
            <a:endParaRPr lang="en-US" altLang="ko-KR" b="1" i="0" dirty="0">
              <a:solidFill>
                <a:srgbClr val="000000"/>
              </a:solidFill>
              <a:latin typeface="HY크리스탈M" panose="02030600000101010101" pitchFamily="18" charset="-127"/>
              <a:ea typeface="HY크리스탈M" panose="02030600000101010101" pitchFamily="18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각 </a:t>
            </a:r>
            <a:r>
              <a:rPr lang="ko-KR" altLang="en-US" b="1" i="0" dirty="0" err="1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호기별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</a:t>
            </a:r>
            <a:r>
              <a:rPr lang="en-US" altLang="ko-KR" b="1" i="0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2</a:t>
            </a:r>
            <a:r>
              <a:rPr lang="ko-KR" altLang="en-US" b="1" i="0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호선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점검 요망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-HSB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공정은 문제없음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-C0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를 제작하는 야간시간 작업자들에게 주의 요망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  </a:t>
            </a:r>
            <a:r>
              <a:rPr lang="en-US" altLang="ko-KR" b="1" i="0" dirty="0" smtClean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덧붙여 </a:t>
            </a:r>
            <a:r>
              <a:rPr lang="en-US" altLang="ko-KR" b="1" i="0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1</a:t>
            </a:r>
            <a:r>
              <a:rPr lang="ko-KR" altLang="en-US" b="1" i="0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조와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</a:t>
            </a:r>
            <a:r>
              <a:rPr lang="en-US" altLang="ko-KR" b="1" i="0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4</a:t>
            </a:r>
            <a:r>
              <a:rPr lang="ko-KR" altLang="en-US" b="1" i="0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조에게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세부사항 점검 및 교육 요망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  <a:endParaRPr lang="ko-KR" altLang="en-US" b="1" i="0" dirty="0">
              <a:solidFill>
                <a:srgbClr val="000000"/>
              </a:solidFill>
              <a:latin typeface="HY크리스탈M" panose="02030600000101010101" pitchFamily="18" charset="-127"/>
              <a:ea typeface="HY크리스탈M" panose="02030600000101010101" pitchFamily="18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가열로 내부 시간을 취사선택할 필요가 있음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획기적으로 </a:t>
            </a:r>
            <a:r>
              <a:rPr lang="ko-KR" altLang="en-US" b="1" i="0" dirty="0" err="1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불량율을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줄이기 위해 </a:t>
            </a:r>
            <a:r>
              <a:rPr lang="ko-KR" altLang="en-US" b="1" i="0" dirty="0" err="1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균열대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온도를 낮추어야 함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  </a:t>
            </a:r>
            <a:r>
              <a:rPr lang="en-US" altLang="ko-KR" b="1" i="0" dirty="0" smtClean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덧붙여 </a:t>
            </a:r>
            <a:r>
              <a:rPr lang="ko-KR" altLang="en-US" b="1" i="0" dirty="0" err="1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균열대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시간이 길수록 </a:t>
            </a:r>
            <a:r>
              <a:rPr lang="ko-KR" altLang="en-US" b="1" i="0" dirty="0" err="1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불량율이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매우 낮음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endParaRPr lang="en-US" altLang="ko-KR" b="1" i="0" dirty="0">
              <a:solidFill>
                <a:srgbClr val="000000"/>
              </a:solidFill>
              <a:latin typeface="HY크리스탈M" panose="02030600000101010101" pitchFamily="18" charset="-127"/>
              <a:ea typeface="HY크리스탈M" panose="02030600000101010101" pitchFamily="18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제강 공정 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가열로 시간을 줄이고 반대로 </a:t>
            </a:r>
            <a:r>
              <a:rPr lang="ko-KR" altLang="en-US" b="1" dirty="0" err="1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균열대</a:t>
            </a:r>
            <a:r>
              <a:rPr lang="ko-KR" altLang="en-US" b="1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시간을 늘려야 함</a:t>
            </a:r>
            <a:r>
              <a:rPr lang="en-US" altLang="ko-KR" b="1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-</a:t>
            </a:r>
            <a:r>
              <a:rPr lang="ko-KR" altLang="en-US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압연 공정 </a:t>
            </a:r>
            <a:r>
              <a:rPr lang="en-US" altLang="ko-KR" b="1" i="0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롤링 출하 온도를 </a:t>
            </a:r>
            <a:r>
              <a:rPr lang="en-US" altLang="ko-KR" b="1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900</a:t>
            </a:r>
            <a:r>
              <a:rPr lang="ko-KR" altLang="en-US" b="1" dirty="0">
                <a:solidFill>
                  <a:srgbClr val="CD3131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도</a:t>
            </a:r>
            <a:r>
              <a:rPr lang="ko-KR" altLang="en-US" b="1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 내외로 맞춰 마무리 할 필요가 있음</a:t>
            </a:r>
            <a:r>
              <a:rPr lang="en-US" altLang="ko-KR" b="1" dirty="0">
                <a:solidFill>
                  <a:srgbClr val="000000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22515" y="70035"/>
            <a:ext cx="660764" cy="720080"/>
            <a:chOff x="122515" y="70035"/>
            <a:chExt cx="660764" cy="720080"/>
          </a:xfrm>
        </p:grpSpPr>
        <p:sp>
          <p:nvSpPr>
            <p:cNvPr id="5" name="타원 4"/>
            <p:cNvSpPr/>
            <p:nvPr/>
          </p:nvSpPr>
          <p:spPr>
            <a:xfrm>
              <a:off x="122515" y="70035"/>
              <a:ext cx="660764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44018" y="13164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9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건설현장 불량 철강재 퇴출 나선다 </a:t>
            </a:r>
            <a:r>
              <a:rPr lang="en-US" altLang="ko-KR" dirty="0"/>
              <a:t>| </a:t>
            </a:r>
            <a:r>
              <a:rPr lang="ko-KR" altLang="en-US" dirty="0" err="1"/>
              <a:t>한경닷컴</a:t>
            </a:r>
            <a:r>
              <a:rPr lang="ko-KR" altLang="en-US" dirty="0"/>
              <a:t> </a:t>
            </a:r>
            <a:r>
              <a:rPr lang="en-US" altLang="ko-KR" dirty="0"/>
              <a:t>(hankyung.com)</a:t>
            </a:r>
          </a:p>
          <a:p>
            <a:r>
              <a:rPr lang="en-US" altLang="ko-KR" dirty="0">
                <a:hlinkClick r:id="rId2"/>
              </a:rPr>
              <a:t>www.hankyung.com/news/article/2009032237901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팔마텍</a:t>
            </a:r>
            <a:r>
              <a:rPr lang="en-US" altLang="ko-KR" dirty="0"/>
              <a:t>, </a:t>
            </a:r>
            <a:r>
              <a:rPr lang="ko-KR" altLang="en-US" dirty="0"/>
              <a:t>철강업계 </a:t>
            </a:r>
            <a:r>
              <a:rPr lang="en-US" altLang="ko-KR" dirty="0"/>
              <a:t>´</a:t>
            </a:r>
            <a:r>
              <a:rPr lang="ko-KR" altLang="en-US" dirty="0"/>
              <a:t>불량 제로</a:t>
            </a:r>
            <a:r>
              <a:rPr lang="en-US" altLang="ko-KR" dirty="0"/>
              <a:t>´ </a:t>
            </a:r>
            <a:r>
              <a:rPr lang="ko-KR" altLang="en-US" dirty="0"/>
              <a:t>견인한다 </a:t>
            </a:r>
            <a:r>
              <a:rPr lang="en-US" altLang="ko-KR" dirty="0"/>
              <a:t>(ebn.co.kr)</a:t>
            </a:r>
          </a:p>
          <a:p>
            <a:r>
              <a:rPr lang="en-US" altLang="ko-KR" dirty="0">
                <a:hlinkClick r:id="rId3"/>
              </a:rPr>
              <a:t>www.ebn.co.kr/news/view/617639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`</a:t>
            </a:r>
            <a:r>
              <a:rPr lang="ko-KR" altLang="en-US" dirty="0" err="1"/>
              <a:t>건기법</a:t>
            </a:r>
            <a:r>
              <a:rPr lang="ko-KR" altLang="en-US" dirty="0"/>
              <a:t> 개정</a:t>
            </a:r>
            <a:r>
              <a:rPr lang="en-US" altLang="ko-KR" dirty="0"/>
              <a:t>` </a:t>
            </a:r>
            <a:r>
              <a:rPr lang="ko-KR" altLang="en-US" dirty="0"/>
              <a:t>불량 철강재 사용 근절 </a:t>
            </a:r>
            <a:r>
              <a:rPr lang="en-US" altLang="ko-KR" dirty="0"/>
              <a:t>- </a:t>
            </a:r>
            <a:r>
              <a:rPr lang="ko-KR" altLang="en-US" dirty="0"/>
              <a:t>경북신문 </a:t>
            </a:r>
            <a:r>
              <a:rPr lang="en-US" altLang="ko-KR" dirty="0"/>
              <a:t>(kbsm.net)</a:t>
            </a:r>
          </a:p>
          <a:p>
            <a:r>
              <a:rPr lang="en-US" altLang="ko-KR" dirty="0" smtClean="0">
                <a:hlinkClick r:id="rId4"/>
              </a:rPr>
              <a:t>www.kbsm.net/news/view.php?idx=26899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의사결정나무 이미지</a:t>
            </a:r>
            <a:endParaRPr lang="en-US" altLang="ko-KR" dirty="0" smtClean="0"/>
          </a:p>
          <a:p>
            <a:r>
              <a:rPr lang="en-US" altLang="ko-KR" dirty="0" smtClean="0"/>
              <a:t>Blog.hyeongeun.com/21</a:t>
            </a:r>
          </a:p>
          <a:p>
            <a:endParaRPr lang="ko-KR" altLang="en-US" dirty="0"/>
          </a:p>
          <a:p>
            <a:r>
              <a:rPr lang="ko-KR" altLang="en-US" dirty="0" smtClean="0"/>
              <a:t>랜덤 </a:t>
            </a:r>
            <a:r>
              <a:rPr lang="ko-KR" altLang="en-US" dirty="0" err="1" smtClean="0"/>
              <a:t>포레스트</a:t>
            </a:r>
            <a:r>
              <a:rPr lang="ko-KR" altLang="en-US" dirty="0"/>
              <a:t>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r>
              <a:rPr lang="en-US" altLang="ko-KR" dirty="0" smtClean="0"/>
              <a:t>hleecaster.com/ml-random-forest-concept/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그레디언트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부스팅</a:t>
            </a:r>
            <a:r>
              <a:rPr lang="ko-KR" altLang="en-US" dirty="0" smtClean="0"/>
              <a:t> 이미지</a:t>
            </a:r>
            <a:endParaRPr lang="en-US" altLang="ko-KR" dirty="0"/>
          </a:p>
          <a:p>
            <a:r>
              <a:rPr lang="en-US" altLang="ko-KR" dirty="0"/>
              <a:t>bkshin.tistory.com/entry/</a:t>
            </a:r>
            <a:r>
              <a:rPr lang="ko-KR" altLang="en-US" dirty="0" err="1"/>
              <a:t>머신러닝</a:t>
            </a:r>
            <a:r>
              <a:rPr lang="en-US" altLang="ko-KR" dirty="0"/>
              <a:t>-15-Gradient-Boost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57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20073" y="3640108"/>
            <a:ext cx="3625076" cy="720080"/>
            <a:chOff x="4347079" y="3280067"/>
            <a:chExt cx="3625077" cy="720080"/>
          </a:xfrm>
        </p:grpSpPr>
        <p:sp>
          <p:nvSpPr>
            <p:cNvPr id="9" name="타원 8"/>
            <p:cNvSpPr/>
            <p:nvPr/>
          </p:nvSpPr>
          <p:spPr>
            <a:xfrm>
              <a:off x="4347079" y="3280067"/>
              <a:ext cx="720080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18667" y="3336807"/>
              <a:ext cx="3553489" cy="595352"/>
              <a:chOff x="4800951" y="1258863"/>
              <a:chExt cx="3371100" cy="595352"/>
            </a:xfrm>
          </p:grpSpPr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555245" y="1515661"/>
                <a:ext cx="261680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ko-KR" sz="1600" spc="-300" dirty="0">
                    <a:solidFill>
                      <a:schemeClr val="bg1"/>
                    </a:solidFill>
                    <a:latin typeface="HY목각파임B" panose="02030600000101010101" pitchFamily="18" charset="-127"/>
                    <a:ea typeface="HY목각파임B" panose="02030600000101010101" pitchFamily="18" charset="-127"/>
                  </a:rPr>
                  <a:t>TF</a:t>
                </a:r>
                <a:r>
                  <a:rPr lang="ko-KR" altLang="en-US" sz="1600" spc="-300" dirty="0">
                    <a:solidFill>
                      <a:schemeClr val="bg1"/>
                    </a:solidFill>
                    <a:latin typeface="HY목각파임B" panose="02030600000101010101" pitchFamily="18" charset="-127"/>
                    <a:ea typeface="HY목각파임B" panose="02030600000101010101" pitchFamily="18" charset="-127"/>
                  </a:rPr>
                  <a:t>팀 결성 배경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4800951" y="1258863"/>
                <a:ext cx="57057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>
              <a:off x="5229215" y="3972517"/>
              <a:ext cx="2166089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 TF</a:t>
            </a:r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 결성 배경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" y="1096019"/>
            <a:ext cx="4702223" cy="21001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" y="3568770"/>
            <a:ext cx="4064098" cy="17815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48880"/>
            <a:ext cx="4283968" cy="2505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017" y="5638420"/>
            <a:ext cx="914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철강 제작 데이터를 사용하여 철강의 불량률  예측 진행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2515" y="70035"/>
            <a:ext cx="660764" cy="720080"/>
            <a:chOff x="122515" y="70035"/>
            <a:chExt cx="660764" cy="720080"/>
          </a:xfrm>
        </p:grpSpPr>
        <p:sp>
          <p:nvSpPr>
            <p:cNvPr id="13" name="타원 12"/>
            <p:cNvSpPr/>
            <p:nvPr/>
          </p:nvSpPr>
          <p:spPr>
            <a:xfrm>
              <a:off x="122515" y="70035"/>
              <a:ext cx="660764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144017" y="131640"/>
              <a:ext cx="60144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aphicFrame>
        <p:nvGraphicFramePr>
          <p:cNvPr id="3" name="차트 2">
            <a:extLst>
              <a:ext uri="{FF2B5EF4-FFF2-40B4-BE49-F238E27FC236}">
                <a16:creationId xmlns="" xmlns:a16="http://schemas.microsoft.com/office/drawing/2014/main" id="{0AAF7A97-4626-EF60-18D6-3A11C8F7E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311940"/>
              </p:ext>
            </p:extLst>
          </p:nvPr>
        </p:nvGraphicFramePr>
        <p:xfrm>
          <a:off x="395536" y="1844824"/>
          <a:ext cx="393802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="" xmlns:a16="http://schemas.microsoft.com/office/drawing/2014/main" id="{2CAA0345-E222-C09E-FBAA-0043F013E1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55437"/>
              </p:ext>
            </p:extLst>
          </p:nvPr>
        </p:nvGraphicFramePr>
        <p:xfrm>
          <a:off x="4644009" y="1844825"/>
          <a:ext cx="439248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20073" y="3640111"/>
            <a:ext cx="3625076" cy="720080"/>
            <a:chOff x="4347079" y="3280067"/>
            <a:chExt cx="3625077" cy="720080"/>
          </a:xfrm>
        </p:grpSpPr>
        <p:sp>
          <p:nvSpPr>
            <p:cNvPr id="9" name="타원 8"/>
            <p:cNvSpPr/>
            <p:nvPr/>
          </p:nvSpPr>
          <p:spPr>
            <a:xfrm>
              <a:off x="4347079" y="3280067"/>
              <a:ext cx="720080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18667" y="3336807"/>
              <a:ext cx="3553489" cy="595352"/>
              <a:chOff x="4800951" y="1258863"/>
              <a:chExt cx="3371100" cy="595352"/>
            </a:xfrm>
          </p:grpSpPr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555245" y="1515661"/>
                <a:ext cx="261680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spc="-300" dirty="0">
                    <a:solidFill>
                      <a:schemeClr val="bg1"/>
                    </a:solidFill>
                    <a:latin typeface="HY목각파임B" panose="02030600000101010101" pitchFamily="18" charset="-127"/>
                    <a:ea typeface="HY목각파임B" panose="02030600000101010101" pitchFamily="18" charset="-127"/>
                  </a:rPr>
                  <a:t>수집 데이터 정의 및 처리 방안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4800951" y="1258863"/>
                <a:ext cx="57057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>
              <a:off x="5229215" y="3972517"/>
              <a:ext cx="2166089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713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 수집 데이터 정의 및 처리 방안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="" xmlns:a16="http://schemas.microsoft.com/office/drawing/2014/main" id="{C4D9F5E7-0065-114F-FC50-5BEB07501A75}"/>
              </a:ext>
            </a:extLst>
          </p:cNvPr>
          <p:cNvSpPr/>
          <p:nvPr/>
        </p:nvSpPr>
        <p:spPr>
          <a:xfrm rot="10800000" flipH="1">
            <a:off x="1836980" y="4073732"/>
            <a:ext cx="1310659" cy="640257"/>
          </a:xfrm>
          <a:prstGeom prst="bentArrow">
            <a:avLst>
              <a:gd name="adj1" fmla="val 23969"/>
              <a:gd name="adj2" fmla="val 27688"/>
              <a:gd name="adj3" fmla="val 37426"/>
              <a:gd name="adj4" fmla="val 5184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내용 개체 틀 5">
            <a:extLst>
              <a:ext uri="{FF2B5EF4-FFF2-40B4-BE49-F238E27FC236}">
                <a16:creationId xmlns="" xmlns:a16="http://schemas.microsoft.com/office/drawing/2014/main" id="{81DFD88B-7B7B-802F-C3E8-402971ECEB6C}"/>
              </a:ext>
            </a:extLst>
          </p:cNvPr>
          <p:cNvSpPr txBox="1">
            <a:spLocks/>
          </p:cNvSpPr>
          <p:nvPr/>
        </p:nvSpPr>
        <p:spPr>
          <a:xfrm>
            <a:off x="4029289" y="4235370"/>
            <a:ext cx="2520280" cy="1346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u="sng" dirty="0">
                <a:latin typeface="궁서" panose="02030600000101010101" pitchFamily="18" charset="-127"/>
                <a:ea typeface="궁서" panose="02030600000101010101" pitchFamily="18" charset="-127"/>
              </a:rPr>
              <a:t>최종 결론 도출</a:t>
            </a:r>
          </a:p>
        </p:txBody>
      </p:sp>
      <p:sp>
        <p:nvSpPr>
          <p:cNvPr id="9" name="달 8">
            <a:extLst>
              <a:ext uri="{FF2B5EF4-FFF2-40B4-BE49-F238E27FC236}">
                <a16:creationId xmlns="" xmlns:a16="http://schemas.microsoft.com/office/drawing/2014/main" id="{34A8BAC8-E339-1ABA-C1F1-C8E42C421FF6}"/>
              </a:ext>
            </a:extLst>
          </p:cNvPr>
          <p:cNvSpPr/>
          <p:nvPr/>
        </p:nvSpPr>
        <p:spPr>
          <a:xfrm>
            <a:off x="3266205" y="4073732"/>
            <a:ext cx="763084" cy="918744"/>
          </a:xfrm>
          <a:prstGeom prst="mo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E4E278F-4691-7545-4177-9D630D9E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02" y="5098544"/>
            <a:ext cx="6956608" cy="164634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22515" y="70035"/>
            <a:ext cx="660764" cy="720080"/>
            <a:chOff x="122515" y="70035"/>
            <a:chExt cx="660764" cy="720080"/>
          </a:xfrm>
        </p:grpSpPr>
        <p:sp>
          <p:nvSpPr>
            <p:cNvPr id="12" name="타원 11"/>
            <p:cNvSpPr/>
            <p:nvPr/>
          </p:nvSpPr>
          <p:spPr>
            <a:xfrm>
              <a:off x="122515" y="70035"/>
              <a:ext cx="660764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44018" y="13164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51520" y="1146079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데이터 전처리</a:t>
            </a:r>
            <a:endParaRPr lang="en-US" altLang="ko-KR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41982"/>
              </p:ext>
            </p:extLst>
          </p:nvPr>
        </p:nvGraphicFramePr>
        <p:xfrm>
          <a:off x="746239" y="1738549"/>
          <a:ext cx="7277104" cy="22107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2365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6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STEEL_KIND</a:t>
                      </a:r>
                      <a:endParaRPr lang="ko-KR" altLang="en-US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‘C0’ </a:t>
                      </a:r>
                      <a:r>
                        <a:rPr lang="ko-KR" altLang="en-US" sz="1800" dirty="0"/>
                        <a:t>데이터만 따로 추출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59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WORK_GR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FUR_NO</a:t>
                      </a:r>
                      <a:endParaRPr lang="ko-KR" altLang="en-US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숫자로 치환</a:t>
                      </a:r>
                      <a:r>
                        <a:rPr lang="en-US" altLang="ko-KR" sz="1800" b="1" dirty="0"/>
                        <a:t>. Ex) 1</a:t>
                      </a:r>
                      <a:r>
                        <a:rPr lang="ko-KR" altLang="en-US" sz="1800" b="1" dirty="0"/>
                        <a:t>조 → </a:t>
                      </a:r>
                      <a:r>
                        <a:rPr lang="en-US" altLang="ko-KR" sz="1800" b="1" dirty="0"/>
                        <a:t>1.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59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SCALE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HSB</a:t>
                      </a:r>
                      <a:endParaRPr lang="ko-KR" altLang="en-US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적용 여부를 </a:t>
                      </a:r>
                      <a:r>
                        <a:rPr lang="en-US" altLang="ko-KR" sz="1800" b="1" dirty="0"/>
                        <a:t>0,1</a:t>
                      </a:r>
                      <a:r>
                        <a:rPr lang="ko-KR" altLang="en-US" sz="1800" b="1" dirty="0"/>
                        <a:t>로 치환</a:t>
                      </a:r>
                      <a:r>
                        <a:rPr lang="en-US" altLang="ko-KR" sz="1800" b="1" dirty="0"/>
                        <a:t>. </a:t>
                      </a:r>
                    </a:p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Ex) </a:t>
                      </a:r>
                      <a:r>
                        <a:rPr lang="ko-KR" altLang="en-US" sz="1800" b="1" dirty="0"/>
                        <a:t>미 적용 </a:t>
                      </a:r>
                      <a:r>
                        <a:rPr lang="en-US" altLang="ko-KR" sz="1800" b="1" dirty="0"/>
                        <a:t>: 0, </a:t>
                      </a:r>
                      <a:r>
                        <a:rPr lang="ko-KR" altLang="en-US" sz="1800" b="1" dirty="0"/>
                        <a:t>적용 </a:t>
                      </a:r>
                      <a:r>
                        <a:rPr lang="en-US" altLang="ko-KR" sz="1800" b="1" dirty="0"/>
                        <a:t>: 1</a:t>
                      </a:r>
                      <a:r>
                        <a:rPr lang="en-US" altLang="ko-KR" sz="1800" b="1" baseline="0" dirty="0"/>
                        <a:t> / </a:t>
                      </a:r>
                      <a:r>
                        <a:rPr lang="ko-KR" altLang="en-US" sz="1800" b="1" dirty="0"/>
                        <a:t>양품 </a:t>
                      </a:r>
                      <a:r>
                        <a:rPr lang="en-US" altLang="ko-KR" sz="1800" b="1" dirty="0"/>
                        <a:t>: 0 , </a:t>
                      </a:r>
                      <a:r>
                        <a:rPr lang="ko-KR" altLang="en-US" sz="1800" b="1" dirty="0"/>
                        <a:t>불량 </a:t>
                      </a:r>
                      <a:r>
                        <a:rPr lang="en-US" altLang="ko-KR" sz="1800" b="1" dirty="0"/>
                        <a:t>: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49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Other</a:t>
                      </a:r>
                      <a:r>
                        <a:rPr lang="en-US" altLang="ko-KR" b="1" baseline="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 Data</a:t>
                      </a:r>
                      <a:endParaRPr lang="ko-KR" altLang="en-US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의사 결정을 위한 데이터 삭제</a:t>
                      </a:r>
                      <a:r>
                        <a:rPr lang="en-US" altLang="ko-KR" sz="1800" b="1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21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 수집 데이터 정의 및 처리 방안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79CF823E-E8C2-1144-1BF2-CE724B2F1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56122"/>
              </p:ext>
            </p:extLst>
          </p:nvPr>
        </p:nvGraphicFramePr>
        <p:xfrm>
          <a:off x="3202737" y="1916832"/>
          <a:ext cx="5040560" cy="2857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599">
                  <a:extLst>
                    <a:ext uri="{9D8B030D-6E8A-4147-A177-3AD203B41FA5}">
                      <a16:colId xmlns="" xmlns:a16="http://schemas.microsoft.com/office/drawing/2014/main" val="4036610956"/>
                    </a:ext>
                  </a:extLst>
                </a:gridCol>
                <a:gridCol w="2373115">
                  <a:extLst>
                    <a:ext uri="{9D8B030D-6E8A-4147-A177-3AD203B41FA5}">
                      <a16:colId xmlns="" xmlns:a16="http://schemas.microsoft.com/office/drawing/2014/main" val="3448135101"/>
                    </a:ext>
                  </a:extLst>
                </a:gridCol>
                <a:gridCol w="1027846">
                  <a:extLst>
                    <a:ext uri="{9D8B030D-6E8A-4147-A177-3AD203B41FA5}">
                      <a16:colId xmlns="" xmlns:a16="http://schemas.microsoft.com/office/drawing/2014/main" val="2156409348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자료명</a:t>
                      </a: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1" i="1" u="none" strike="noStrike" dirty="0">
                          <a:effectLst/>
                        </a:rPr>
                        <a:t>자료 설명</a:t>
                      </a:r>
                      <a:endParaRPr lang="ko-KR" alt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1" i="1" u="none" strike="noStrike" dirty="0">
                          <a:effectLst/>
                        </a:rPr>
                        <a:t>단위</a:t>
                      </a:r>
                      <a:endParaRPr lang="ko-KR" altLang="en-US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6469296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SCALE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</a:rPr>
                        <a:t>양품</a:t>
                      </a:r>
                      <a:r>
                        <a:rPr lang="en-US" altLang="ko-KR" sz="1200" u="none" strike="noStrike" dirty="0">
                          <a:effectLst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</a:rPr>
                        <a:t>불량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>
                          <a:effectLst/>
                        </a:rPr>
                        <a:t>　</a:t>
                      </a:r>
                      <a:endParaRPr lang="ko-KR" altLang="en-US" sz="1200" b="0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302507044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SPEC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</a:rPr>
                        <a:t>품명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>
                          <a:effectLst/>
                        </a:rPr>
                        <a:t>　</a:t>
                      </a:r>
                      <a:endParaRPr lang="ko-KR" altLang="en-US" sz="1200" b="0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2862753922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FUR_NO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생산시설 </a:t>
                      </a:r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　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132199519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FUR_NO_ROW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생산시설 </a:t>
                      </a:r>
                      <a:r>
                        <a:rPr lang="en-US" sz="1200" u="none" strike="noStrike">
                          <a:effectLst/>
                        </a:rPr>
                        <a:t>ROW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>
                          <a:effectLst/>
                        </a:rPr>
                        <a:t>　</a:t>
                      </a:r>
                      <a:endParaRPr lang="ko-KR" altLang="en-US" sz="1200" b="0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388421255"/>
                  </a:ext>
                </a:extLst>
              </a:tr>
              <a:tr h="162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FUR_HZ_TEMP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</a:rPr>
                        <a:t>가열로</a:t>
                      </a:r>
                      <a:r>
                        <a:rPr lang="en-US" altLang="ko-KR" sz="1200" u="none" strike="noStrike" dirty="0">
                          <a:effectLst/>
                        </a:rPr>
                        <a:t>_</a:t>
                      </a:r>
                      <a:r>
                        <a:rPr lang="ko-KR" altLang="en-US" sz="1200" u="none" strike="noStrike" dirty="0" err="1">
                          <a:effectLst/>
                        </a:rPr>
                        <a:t>가열대</a:t>
                      </a:r>
                      <a:r>
                        <a:rPr lang="en-US" altLang="ko-KR" sz="1200" u="none" strike="noStrike" dirty="0">
                          <a:effectLst/>
                        </a:rPr>
                        <a:t>_</a:t>
                      </a:r>
                      <a:r>
                        <a:rPr lang="ko-KR" altLang="en-US" sz="1200" u="none" strike="noStrike" dirty="0">
                          <a:effectLst/>
                        </a:rPr>
                        <a:t>온도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>
                          <a:effectLst/>
                        </a:rPr>
                        <a:t>℃</a:t>
                      </a:r>
                      <a:endParaRPr lang="ko-KR" altLang="en-US" sz="1200" b="0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07190327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FUR_HZ_TIME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가열로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가열대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초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2221579064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FUR_SZ_TEMP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가열로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균열대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℃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523231609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FUR_SZ_TIME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가열로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균열대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>
                          <a:effectLst/>
                        </a:rPr>
                        <a:t>초</a:t>
                      </a:r>
                      <a:endParaRPr lang="ko-KR" altLang="en-US" sz="1200" b="0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047866459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가열로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내부에 있었던 시간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초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353216479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FUR_EXTEMP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가열로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추출온도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>
                          <a:effectLst/>
                        </a:rPr>
                        <a:t>℃</a:t>
                      </a:r>
                      <a:endParaRPr lang="ko-KR" altLang="en-US" sz="1200" b="0" i="0" u="sng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776708968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ROLLING_TEMP_T5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롤링</a:t>
                      </a:r>
                      <a:r>
                        <a:rPr lang="en-US" altLang="ko-KR" sz="1200" u="none" strike="noStrike">
                          <a:effectLst/>
                        </a:rPr>
                        <a:t>_</a:t>
                      </a:r>
                      <a:r>
                        <a:rPr lang="ko-KR" altLang="en-US" sz="1200" u="none" strike="noStrike">
                          <a:effectLst/>
                        </a:rPr>
                        <a:t>온도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℃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3953964695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HSB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HSB </a:t>
                      </a:r>
                      <a:r>
                        <a:rPr lang="ko-KR" altLang="en-US" sz="1200" u="none" strike="noStrike">
                          <a:effectLst/>
                        </a:rPr>
                        <a:t>적용여부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　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782324301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ROLLING_DESCALING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ROLLING_DESCALING </a:t>
                      </a:r>
                      <a:r>
                        <a:rPr lang="ko-KR" altLang="en-US" sz="1200" u="none" strike="noStrike">
                          <a:effectLst/>
                        </a:rPr>
                        <a:t>작업 횟수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　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800791873"/>
                  </a:ext>
                </a:extLst>
              </a:tr>
              <a:tr h="14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WORK_GR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>
                          <a:effectLst/>
                        </a:rPr>
                        <a:t>작업그룹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sng" strike="noStrike" dirty="0">
                          <a:effectLst/>
                        </a:rPr>
                        <a:t>　</a:t>
                      </a:r>
                      <a:endParaRPr lang="ko-KR" altLang="en-US" sz="1200" b="0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1759594408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22515" y="70035"/>
            <a:ext cx="660764" cy="720080"/>
            <a:chOff x="122515" y="70035"/>
            <a:chExt cx="660764" cy="720080"/>
          </a:xfrm>
        </p:grpSpPr>
        <p:sp>
          <p:nvSpPr>
            <p:cNvPr id="19" name="타원 18"/>
            <p:cNvSpPr/>
            <p:nvPr/>
          </p:nvSpPr>
          <p:spPr>
            <a:xfrm>
              <a:off x="122515" y="70035"/>
              <a:ext cx="660764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144018" y="13164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22" name="오른쪽 화살표 21"/>
          <p:cNvSpPr/>
          <p:nvPr/>
        </p:nvSpPr>
        <p:spPr>
          <a:xfrm>
            <a:off x="2895859" y="4221088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97468" y="4018131"/>
            <a:ext cx="2505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HSB </a:t>
            </a:r>
            <a:r>
              <a:rPr lang="ko-KR" altLang="en-US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공정</a:t>
            </a:r>
            <a:endParaRPr lang="en-US" altLang="ko-KR" spc="-3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200" dirty="0"/>
              <a:t>High Performance Steel for Bridges</a:t>
            </a:r>
          </a:p>
          <a:p>
            <a:r>
              <a:rPr lang="ko-KR" altLang="en-US" sz="1200" dirty="0"/>
              <a:t>교량 맞춤형 고성능 강재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spc="-300" dirty="0">
              <a:solidFill>
                <a:schemeClr val="accent2">
                  <a:lumMod val="75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E4E278F-4691-7545-4177-9D630D9E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02" y="5098544"/>
            <a:ext cx="6956608" cy="164634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26220B8-C2E7-37FD-A4F0-D2DD36340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11" y="1622267"/>
            <a:ext cx="2520280" cy="2520280"/>
          </a:xfrm>
        </p:spPr>
        <p:txBody>
          <a:bodyPr/>
          <a:lstStyle/>
          <a:p>
            <a:r>
              <a:rPr lang="ko-KR" altLang="en-US" dirty="0"/>
              <a:t>일간의 제강 및 압연 과정</a:t>
            </a:r>
            <a:endParaRPr lang="en-US" altLang="ko-KR" dirty="0"/>
          </a:p>
          <a:p>
            <a:r>
              <a:rPr lang="ko-KR" altLang="en-US" dirty="0"/>
              <a:t>수집 데이터</a:t>
            </a:r>
            <a:endParaRPr lang="en-US" altLang="ko-KR" dirty="0"/>
          </a:p>
          <a:p>
            <a:r>
              <a:rPr lang="ko-KR" altLang="en-US" dirty="0"/>
              <a:t>각 노선 별 구분 포함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3B0E903A-33C7-ABE1-007E-39D02087F987}"/>
              </a:ext>
            </a:extLst>
          </p:cNvPr>
          <p:cNvSpPr/>
          <p:nvPr/>
        </p:nvSpPr>
        <p:spPr>
          <a:xfrm>
            <a:off x="377273" y="1516200"/>
            <a:ext cx="495637" cy="504056"/>
          </a:xfrm>
          <a:prstGeom prst="ellipse">
            <a:avLst/>
          </a:prstGeom>
          <a:gradFill>
            <a:gsLst>
              <a:gs pos="0">
                <a:srgbClr val="00B0F0"/>
              </a:gs>
              <a:gs pos="46134">
                <a:srgbClr val="F59C56"/>
              </a:gs>
              <a:gs pos="69900">
                <a:srgbClr val="F3944B"/>
              </a:gs>
              <a:gs pos="0">
                <a:srgbClr val="F9AC6A"/>
              </a:gs>
              <a:gs pos="100000">
                <a:srgbClr val="F18A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+mj-lt"/>
                <a:ea typeface="맑은 고딕" pitchFamily="50" charset="-127"/>
              </a:rPr>
              <a:t>2</a:t>
            </a:r>
            <a:endParaRPr lang="ko-KR" altLang="en-US" sz="3200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81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pc="-3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      수집 데이터 정의 및 처리 방안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91B5918-69F7-F227-C316-F33A9C0D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" y="1916832"/>
            <a:ext cx="3955016" cy="2981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8C4995D-89C8-C266-CBF8-138F25A2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451" y="1988840"/>
            <a:ext cx="4271549" cy="282920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="" xmlns:a16="http://schemas.microsoft.com/office/drawing/2014/main" id="{297426A0-49BE-4436-ECBF-FF6D8F94CBCF}"/>
              </a:ext>
            </a:extLst>
          </p:cNvPr>
          <p:cNvSpPr txBox="1">
            <a:spLocks/>
          </p:cNvSpPr>
          <p:nvPr/>
        </p:nvSpPr>
        <p:spPr>
          <a:xfrm>
            <a:off x="395536" y="5305925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ko-KR" altLang="en-US" sz="2800" spc="-3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선택과 집중 </a:t>
            </a:r>
            <a:r>
              <a:rPr lang="en-US" altLang="ko-KR" sz="2800" spc="-3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-&gt; C0 </a:t>
            </a:r>
            <a:r>
              <a:rPr lang="ko-KR" altLang="en-US" sz="2800" spc="-3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품목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4226134" y="3223423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2515" y="70035"/>
            <a:ext cx="660764" cy="720080"/>
            <a:chOff x="122515" y="70035"/>
            <a:chExt cx="660764" cy="720080"/>
          </a:xfrm>
        </p:grpSpPr>
        <p:sp>
          <p:nvSpPr>
            <p:cNvPr id="12" name="타원 11"/>
            <p:cNvSpPr/>
            <p:nvPr/>
          </p:nvSpPr>
          <p:spPr>
            <a:xfrm>
              <a:off x="122515" y="70035"/>
              <a:ext cx="660764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44018" y="13164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79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220073" y="3640111"/>
            <a:ext cx="3625076" cy="720080"/>
            <a:chOff x="4347079" y="3280067"/>
            <a:chExt cx="3625077" cy="720080"/>
          </a:xfrm>
        </p:grpSpPr>
        <p:sp>
          <p:nvSpPr>
            <p:cNvPr id="9" name="타원 8"/>
            <p:cNvSpPr/>
            <p:nvPr/>
          </p:nvSpPr>
          <p:spPr>
            <a:xfrm>
              <a:off x="4347079" y="3280067"/>
              <a:ext cx="720080" cy="720080"/>
            </a:xfrm>
            <a:prstGeom prst="ellipse">
              <a:avLst/>
            </a:prstGeom>
            <a:gradFill>
              <a:gsLst>
                <a:gs pos="0">
                  <a:srgbClr val="F9AC6A"/>
                </a:gs>
                <a:gs pos="100000">
                  <a:srgbClr val="F18A3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18667" y="3336807"/>
              <a:ext cx="3553489" cy="595352"/>
              <a:chOff x="4800951" y="1258863"/>
              <a:chExt cx="3371100" cy="595352"/>
            </a:xfrm>
          </p:grpSpPr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555245" y="1515661"/>
                <a:ext cx="261680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1600" spc="-300" dirty="0">
                    <a:solidFill>
                      <a:schemeClr val="bg1"/>
                    </a:solidFill>
                    <a:latin typeface="HY목각파임B" panose="02030600000101010101" pitchFamily="18" charset="-127"/>
                    <a:ea typeface="HY목각파임B" panose="02030600000101010101" pitchFamily="18" charset="-127"/>
                  </a:rPr>
                  <a:t>불량률의 탐색적 데이터 분석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4800951" y="1258863"/>
                <a:ext cx="57057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03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cxnSp>
          <p:nvCxnSpPr>
            <p:cNvPr id="8" name="직선 연결선 7"/>
            <p:cNvCxnSpPr/>
            <p:nvPr/>
          </p:nvCxnSpPr>
          <p:spPr>
            <a:xfrm>
              <a:off x="5229215" y="3972517"/>
              <a:ext cx="2166089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61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11109</TotalTime>
  <Words>714</Words>
  <Application>Microsoft Office PowerPoint</Application>
  <PresentationFormat>화면 슬라이드 쇼(4:3)</PresentationFormat>
  <Paragraphs>230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Calibri Light</vt:lpstr>
      <vt:lpstr>궁서</vt:lpstr>
      <vt:lpstr>HY그래픽M</vt:lpstr>
      <vt:lpstr>HY크리스탈M</vt:lpstr>
      <vt:lpstr>맑은 고딕</vt:lpstr>
      <vt:lpstr>굴림체</vt:lpstr>
      <vt:lpstr>양재샤넬체M</vt:lpstr>
      <vt:lpstr>Arial</vt:lpstr>
      <vt:lpstr>HY목각파임B</vt:lpstr>
      <vt:lpstr>굴림</vt:lpstr>
      <vt:lpstr>Calibri</vt:lpstr>
      <vt:lpstr>Hack</vt:lpstr>
      <vt:lpstr>Office 테마</vt:lpstr>
      <vt:lpstr>디자인 사용자 지정</vt:lpstr>
      <vt:lpstr>“Tfam 5”</vt:lpstr>
      <vt:lpstr>PowerPoint 프레젠테이션</vt:lpstr>
      <vt:lpstr>PowerPoint 프레젠테이션</vt:lpstr>
      <vt:lpstr>       TF팀 결성 배경</vt:lpstr>
      <vt:lpstr>PowerPoint 프레젠테이션</vt:lpstr>
      <vt:lpstr>       수집 데이터 정의 및 처리 방안</vt:lpstr>
      <vt:lpstr>       수집 데이터 정의 및 처리 방안</vt:lpstr>
      <vt:lpstr>       수집 데이터 정의 및 처리 방안</vt:lpstr>
      <vt:lpstr>PowerPoint 프레젠테이션</vt:lpstr>
      <vt:lpstr>       불량률의 탐색적 데이터 분석</vt:lpstr>
      <vt:lpstr>불량률의 탐색적 데이터 분석</vt:lpstr>
      <vt:lpstr>불량률의 탐색적 데이터 분석</vt:lpstr>
      <vt:lpstr>불량률의 탐색적 데이터 분석</vt:lpstr>
      <vt:lpstr>불량률의 탐색적 데이터 분석</vt:lpstr>
      <vt:lpstr>불량률의 탐색적 데이터 분석</vt:lpstr>
      <vt:lpstr>PowerPoint 프레젠테이션</vt:lpstr>
      <vt:lpstr>PowerPoint 프레젠테이션</vt:lpstr>
      <vt:lpstr>예측 모델을 통한 불량 분류</vt:lpstr>
      <vt:lpstr>PowerPoint 프레젠테이션</vt:lpstr>
      <vt:lpstr>예측 모델을 통한 불량 분류</vt:lpstr>
      <vt:lpstr>PowerPoint 프레젠테이션</vt:lpstr>
      <vt:lpstr>      결론 도출 및 해결방안</vt:lpstr>
      <vt:lpstr>자료 출처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Windows 사용자</cp:lastModifiedBy>
  <cp:revision>74</cp:revision>
  <dcterms:created xsi:type="dcterms:W3CDTF">2010-02-01T08:03:16Z</dcterms:created>
  <dcterms:modified xsi:type="dcterms:W3CDTF">2022-10-31T08:50:28Z</dcterms:modified>
  <cp:category>www.slidemembers.com</cp:category>
</cp:coreProperties>
</file>